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256" r:id="rId2"/>
    <p:sldId id="258" r:id="rId3"/>
    <p:sldId id="259" r:id="rId4"/>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度样式 2 - 强调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68" d="100"/>
          <a:sy n="68" d="100"/>
        </p:scale>
        <p:origin x="2235"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AD7F49-9BCE-4E1C-B37E-CFE0F4A51056}" type="datetimeFigureOut">
              <a:rPr lang="en-US" smtClean="0"/>
              <a:t>9/10/2025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5C52E0-766D-4197-BB23-873929189833}"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D1E6CF5-F3BA-4788-8236-969C091826DE}"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72F37E-F1A6-4D33-A3E2-0E06CBBA186E}"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AB0B7B-822A-49C4-AAEF-D437EF2E5053}"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BC3CD0-61E1-418F-B30C-627AC525683D}"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B14CD-B8D0-4E3B-BAAD-3E6B3B441FAA}" type="datetime1">
              <a:rPr lang="en-US" smtClean="0"/>
              <a:t>9/10/2025</a:t>
            </a:fld>
            <a:endParaRPr lang="en-US"/>
          </a:p>
        </p:txBody>
      </p:sp>
      <p:sp>
        <p:nvSpPr>
          <p:cNvPr id="5" name="Footer Placeholder 4"/>
          <p:cNvSpPr>
            <a:spLocks noGrp="1"/>
          </p:cNvSpPr>
          <p:nvPr>
            <p:ph type="ftr" sz="quarter" idx="11"/>
          </p:nvPr>
        </p:nvSpPr>
        <p:spPr/>
        <p:txBody>
          <a:bodyPr/>
          <a:lstStyle/>
          <a:p>
            <a:r>
              <a:rPr lang="en-GB"/>
              <a:t>Syndego Product Data Sheet SWICH N10 (-23)</a:t>
            </a:r>
            <a:endParaRPr lang="en-US"/>
          </a:p>
        </p:txBody>
      </p:sp>
      <p:sp>
        <p:nvSpPr>
          <p:cNvPr id="6" name="Slide Number Placeholder 5"/>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2C70E8-AB41-44A8-9656-1C321DB597E6}"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C6EDC13-4CD9-4EEA-AC93-3113F941D5C6}" type="datetime1">
              <a:rPr lang="en-US" smtClean="0"/>
              <a:t>9/10/2025</a:t>
            </a:fld>
            <a:endParaRPr lang="en-US"/>
          </a:p>
        </p:txBody>
      </p:sp>
      <p:sp>
        <p:nvSpPr>
          <p:cNvPr id="8" name="Footer Placeholder 7"/>
          <p:cNvSpPr>
            <a:spLocks noGrp="1"/>
          </p:cNvSpPr>
          <p:nvPr>
            <p:ph type="ftr" sz="quarter" idx="11"/>
          </p:nvPr>
        </p:nvSpPr>
        <p:spPr/>
        <p:txBody>
          <a:bodyPr/>
          <a:lstStyle/>
          <a:p>
            <a:r>
              <a:rPr lang="en-GB"/>
              <a:t>Syndego Product Data Sheet SWICH N10 (-23)</a:t>
            </a:r>
            <a:endParaRPr lang="en-US"/>
          </a:p>
        </p:txBody>
      </p:sp>
      <p:sp>
        <p:nvSpPr>
          <p:cNvPr id="9" name="Slide Number Placeholder 8"/>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B7C76C-576E-4596-988B-56776F8524B6}" type="datetime1">
              <a:rPr lang="en-US" smtClean="0"/>
              <a:t>9/10/2025</a:t>
            </a:fld>
            <a:endParaRPr lang="en-US"/>
          </a:p>
        </p:txBody>
      </p:sp>
      <p:sp>
        <p:nvSpPr>
          <p:cNvPr id="4" name="Footer Placeholder 3"/>
          <p:cNvSpPr>
            <a:spLocks noGrp="1"/>
          </p:cNvSpPr>
          <p:nvPr>
            <p:ph type="ftr" sz="quarter" idx="11"/>
          </p:nvPr>
        </p:nvSpPr>
        <p:spPr/>
        <p:txBody>
          <a:bodyPr/>
          <a:lstStyle/>
          <a:p>
            <a:r>
              <a:rPr lang="en-GB"/>
              <a:t>Syndego Product Data Sheet SWICH N10 (-23)</a:t>
            </a:r>
            <a:endParaRPr lang="en-US"/>
          </a:p>
        </p:txBody>
      </p:sp>
      <p:sp>
        <p:nvSpPr>
          <p:cNvPr id="5" name="Slide Number Placeholder 4"/>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4BE2C-2AE6-4A00-82D0-38CCA73D0C6A}" type="datetime1">
              <a:rPr lang="en-US" smtClean="0"/>
              <a:t>9/10/2025</a:t>
            </a:fld>
            <a:endParaRPr lang="en-US"/>
          </a:p>
        </p:txBody>
      </p:sp>
      <p:sp>
        <p:nvSpPr>
          <p:cNvPr id="3" name="Footer Placeholder 2"/>
          <p:cNvSpPr>
            <a:spLocks noGrp="1"/>
          </p:cNvSpPr>
          <p:nvPr>
            <p:ph type="ftr" sz="quarter" idx="11"/>
          </p:nvPr>
        </p:nvSpPr>
        <p:spPr/>
        <p:txBody>
          <a:bodyPr/>
          <a:lstStyle/>
          <a:p>
            <a:r>
              <a:rPr lang="en-GB"/>
              <a:t>Syndego Product Data Sheet SWICH N10 (-23)</a:t>
            </a:r>
            <a:endParaRPr lang="en-US"/>
          </a:p>
        </p:txBody>
      </p:sp>
      <p:sp>
        <p:nvSpPr>
          <p:cNvPr id="4" name="Slide Number Placeholder 3"/>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81E0C69-8453-4779-801C-3F2BF1781966}"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AD07A7C-A89F-46BD-B131-BEE5EFF8AD18}" type="datetime1">
              <a:rPr lang="en-US" smtClean="0"/>
              <a:t>9/10/2025</a:t>
            </a:fld>
            <a:endParaRPr lang="en-US"/>
          </a:p>
        </p:txBody>
      </p:sp>
      <p:sp>
        <p:nvSpPr>
          <p:cNvPr id="6" name="Footer Placeholder 5"/>
          <p:cNvSpPr>
            <a:spLocks noGrp="1"/>
          </p:cNvSpPr>
          <p:nvPr>
            <p:ph type="ftr" sz="quarter" idx="11"/>
          </p:nvPr>
        </p:nvSpPr>
        <p:spPr/>
        <p:txBody>
          <a:bodyPr/>
          <a:lstStyle/>
          <a:p>
            <a:r>
              <a:rPr lang="en-GB"/>
              <a:t>Syndego Product Data Sheet SWICH N10 (-23)</a:t>
            </a:r>
            <a:endParaRPr lang="en-US"/>
          </a:p>
        </p:txBody>
      </p:sp>
      <p:sp>
        <p:nvSpPr>
          <p:cNvPr id="7" name="Slide Number Placeholder 6"/>
          <p:cNvSpPr>
            <a:spLocks noGrp="1"/>
          </p:cNvSpPr>
          <p:nvPr>
            <p:ph type="sldNum" sz="quarter" idx="12"/>
          </p:nvPr>
        </p:nvSpPr>
        <p:spPr/>
        <p:txBody>
          <a:bodyPr/>
          <a:lstStyle/>
          <a:p>
            <a:fld id="{95214A79-DBAF-4A75-87E0-C272DF4ECA5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20EEE9D-9F82-4539-993E-54169326243F}" type="datetime1">
              <a:rPr lang="en-US" smtClean="0"/>
              <a:t>9/10/2025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Syndego Product Data Sheet SWICH N10 (-23)</a:t>
            </a:r>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5214A79-DBAF-4A75-87E0-C272DF4ECA5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8455" y="1501311"/>
            <a:ext cx="5856790" cy="1599565"/>
          </a:xfrm>
          <a:prstGeom prst="rect">
            <a:avLst/>
          </a:prstGeom>
          <a:noFill/>
        </p:spPr>
        <p:txBody>
          <a:bodyPr wrap="square" rtlCol="0">
            <a:spAutoFit/>
          </a:bodyPr>
          <a:lstStyle/>
          <a:p>
            <a:pPr algn="just"/>
            <a:r>
              <a:rPr lang="en-US" sz="1400" dirty="0">
                <a:latin typeface="Unnamed" pitchFamily="2" charset="77"/>
              </a:rPr>
              <a:t>Syndego EnigMAT 73 </a:t>
            </a:r>
            <a:r>
              <a:rPr lang="en-US" sz="1400" dirty="0"/>
              <a:t>is an inorganic salt hydrate phase change material-based product with a  phase changing  temperature of 73ºF. It is incombustible, non-toxic, non-pollutant, long lasting, hydrophobic material with high latent energy. Designed to be specially encapsulated with our patented coextruded polymer film technology but it has outstanding performance for various other applications.</a:t>
            </a:r>
          </a:p>
          <a:p>
            <a:pPr algn="just"/>
            <a:endParaRPr lang="en-US" sz="1400" dirty="0"/>
          </a:p>
        </p:txBody>
      </p:sp>
      <p:sp>
        <p:nvSpPr>
          <p:cNvPr id="7" name="TextBox 6"/>
          <p:cNvSpPr txBox="1"/>
          <p:nvPr/>
        </p:nvSpPr>
        <p:spPr>
          <a:xfrm>
            <a:off x="1717965" y="803564"/>
            <a:ext cx="3184364" cy="461665"/>
          </a:xfrm>
          <a:prstGeom prst="rect">
            <a:avLst/>
          </a:prstGeom>
          <a:noFill/>
        </p:spPr>
        <p:txBody>
          <a:bodyPr wrap="square" rtlCol="0">
            <a:spAutoFit/>
          </a:bodyPr>
          <a:lstStyle/>
          <a:p>
            <a:pPr algn="ctr"/>
            <a:r>
              <a:rPr lang="pt-PT" sz="2400" b="1" dirty="0">
                <a:latin typeface="Unnamed" pitchFamily="2" charset="77"/>
              </a:rPr>
              <a:t>EnigMAT</a:t>
            </a:r>
            <a:r>
              <a:rPr lang="pt-PT" b="1" dirty="0">
                <a:latin typeface="Unnamed" pitchFamily="2" charset="77"/>
              </a:rPr>
              <a:t> </a:t>
            </a:r>
            <a:r>
              <a:rPr lang="pt-PT" sz="2400" b="1" dirty="0">
                <a:latin typeface="Unnamed" pitchFamily="2" charset="77"/>
              </a:rPr>
              <a:t>73</a:t>
            </a:r>
            <a:endParaRPr lang="en-US" sz="2400" b="1" dirty="0">
              <a:latin typeface="Unnamed" pitchFamily="2" charset="77"/>
            </a:endParaRPr>
          </a:p>
        </p:txBody>
      </p:sp>
      <p:graphicFrame>
        <p:nvGraphicFramePr>
          <p:cNvPr id="8" name="Table 7"/>
          <p:cNvGraphicFramePr>
            <a:graphicFrameLocks noGrp="1"/>
          </p:cNvGraphicFramePr>
          <p:nvPr/>
        </p:nvGraphicFramePr>
        <p:xfrm>
          <a:off x="567365" y="2884763"/>
          <a:ext cx="5698898" cy="4981369"/>
        </p:xfrm>
        <a:graphic>
          <a:graphicData uri="http://schemas.openxmlformats.org/drawingml/2006/table">
            <a:tbl>
              <a:tblPr firstRow="1" lastRow="1" bandRow="1">
                <a:tableStyleId>{21E4AEA4-8DFA-4A89-87EB-49C32662AFE0}</a:tableStyleId>
              </a:tblPr>
              <a:tblGrid>
                <a:gridCol w="2813100">
                  <a:extLst>
                    <a:ext uri="{9D8B030D-6E8A-4147-A177-3AD203B41FA5}">
                      <a16:colId xmlns:a16="http://schemas.microsoft.com/office/drawing/2014/main" val="20000"/>
                    </a:ext>
                  </a:extLst>
                </a:gridCol>
                <a:gridCol w="1640958">
                  <a:extLst>
                    <a:ext uri="{9D8B030D-6E8A-4147-A177-3AD203B41FA5}">
                      <a16:colId xmlns:a16="http://schemas.microsoft.com/office/drawing/2014/main" val="20001"/>
                    </a:ext>
                  </a:extLst>
                </a:gridCol>
                <a:gridCol w="1244840">
                  <a:extLst>
                    <a:ext uri="{9D8B030D-6E8A-4147-A177-3AD203B41FA5}">
                      <a16:colId xmlns:a16="http://schemas.microsoft.com/office/drawing/2014/main" val="20002"/>
                    </a:ext>
                  </a:extLst>
                </a:gridCol>
              </a:tblGrid>
              <a:tr h="282865">
                <a:tc>
                  <a:txBody>
                    <a:bodyPr/>
                    <a:lstStyle/>
                    <a:p>
                      <a:pPr algn="ctr"/>
                      <a:r>
                        <a:rPr lang="pt-PT" sz="1200" dirty="0" err="1"/>
                        <a:t>Property</a:t>
                      </a:r>
                      <a:endParaRPr lang="en-US" sz="1200"/>
                    </a:p>
                  </a:txBody>
                  <a:tcPr/>
                </a:tc>
                <a:tc>
                  <a:txBody>
                    <a:bodyPr/>
                    <a:lstStyle/>
                    <a:p>
                      <a:pPr algn="ctr"/>
                      <a:r>
                        <a:rPr lang="pt-PT" sz="1200" dirty="0" err="1"/>
                        <a:t>Typical</a:t>
                      </a:r>
                      <a:r>
                        <a:rPr lang="pt-PT" sz="1200" dirty="0"/>
                        <a:t> </a:t>
                      </a:r>
                      <a:r>
                        <a:rPr lang="pt-PT" sz="1200" dirty="0" err="1"/>
                        <a:t>value</a:t>
                      </a:r>
                      <a:endParaRPr lang="en-US" sz="1200" dirty="0"/>
                    </a:p>
                  </a:txBody>
                  <a:tcPr/>
                </a:tc>
                <a:tc>
                  <a:txBody>
                    <a:bodyPr/>
                    <a:lstStyle/>
                    <a:p>
                      <a:pPr algn="ctr"/>
                      <a:r>
                        <a:rPr lang="pt-PT" sz="1200" err="1"/>
                        <a:t>Units</a:t>
                      </a:r>
                      <a:endParaRPr lang="en-US" sz="1200"/>
                    </a:p>
                  </a:txBody>
                  <a:tcPr/>
                </a:tc>
                <a:extLst>
                  <a:ext uri="{0D108BD9-81ED-4DB2-BD59-A6C34878D82A}">
                    <a16:rowId xmlns:a16="http://schemas.microsoft.com/office/drawing/2014/main" val="10000"/>
                  </a:ext>
                </a:extLst>
              </a:tr>
              <a:tr h="312885">
                <a:tc>
                  <a:txBody>
                    <a:bodyPr/>
                    <a:lstStyle/>
                    <a:p>
                      <a:r>
                        <a:rPr lang="en-US" sz="1200" noProof="0"/>
                        <a:t> Melt/Freeze  Temperature</a:t>
                      </a:r>
                    </a:p>
                  </a:txBody>
                  <a:tcPr/>
                </a:tc>
                <a:tc>
                  <a:txBody>
                    <a:bodyPr/>
                    <a:lstStyle/>
                    <a:p>
                      <a:pPr algn="ctr"/>
                      <a:r>
                        <a:rPr lang="pt-PT" sz="1200" dirty="0"/>
                        <a:t>7</a:t>
                      </a:r>
                      <a:r>
                        <a:rPr lang="en-US" altLang="pt-PT" sz="1200" dirty="0"/>
                        <a:t>3</a:t>
                      </a:r>
                      <a:r>
                        <a:rPr lang="pt-PT" sz="1200" dirty="0"/>
                        <a:t>/23</a:t>
                      </a:r>
                      <a:endParaRPr lang="en-US" sz="1200" dirty="0"/>
                    </a:p>
                  </a:txBody>
                  <a:tcPr/>
                </a:tc>
                <a:tc>
                  <a:txBody>
                    <a:bodyPr/>
                    <a:lstStyle/>
                    <a:p>
                      <a:pPr algn="ctr"/>
                      <a:r>
                        <a:rPr lang="pt-PT" sz="1200" err="1"/>
                        <a:t>ºF</a:t>
                      </a:r>
                      <a:r>
                        <a:rPr lang="pt-PT" sz="1200"/>
                        <a:t>/</a:t>
                      </a:r>
                      <a:r>
                        <a:rPr lang="pt-PT" sz="1200" err="1"/>
                        <a:t>ºC</a:t>
                      </a:r>
                      <a:endParaRPr lang="en-US" sz="1200"/>
                    </a:p>
                  </a:txBody>
                  <a:tcPr/>
                </a:tc>
                <a:extLst>
                  <a:ext uri="{0D108BD9-81ED-4DB2-BD59-A6C34878D82A}">
                    <a16:rowId xmlns:a16="http://schemas.microsoft.com/office/drawing/2014/main" val="10001"/>
                  </a:ext>
                </a:extLst>
              </a:tr>
              <a:tr h="318254">
                <a:tc>
                  <a:txBody>
                    <a:bodyPr/>
                    <a:lstStyle/>
                    <a:p>
                      <a:r>
                        <a:rPr lang="en-US" sz="1200" noProof="0"/>
                        <a:t>Latent energy</a:t>
                      </a:r>
                    </a:p>
                  </a:txBody>
                  <a:tcPr/>
                </a:tc>
                <a:tc>
                  <a:txBody>
                    <a:bodyPr/>
                    <a:lstStyle/>
                    <a:p>
                      <a:pPr algn="ctr"/>
                      <a:r>
                        <a:rPr lang="pt-PT" sz="1200" dirty="0"/>
                        <a:t>190</a:t>
                      </a:r>
                    </a:p>
                  </a:txBody>
                  <a:tcPr/>
                </a:tc>
                <a:tc>
                  <a:txBody>
                    <a:bodyPr/>
                    <a:lstStyle/>
                    <a:p>
                      <a:pPr algn="ctr"/>
                      <a:r>
                        <a:rPr lang="pt-PT" sz="1200"/>
                        <a:t>j/g</a:t>
                      </a:r>
                    </a:p>
                  </a:txBody>
                  <a:tcPr/>
                </a:tc>
                <a:extLst>
                  <a:ext uri="{0D108BD9-81ED-4DB2-BD59-A6C34878D82A}">
                    <a16:rowId xmlns:a16="http://schemas.microsoft.com/office/drawing/2014/main" val="10002"/>
                  </a:ext>
                </a:extLst>
              </a:tr>
              <a:tr h="282865">
                <a:tc>
                  <a:txBody>
                    <a:bodyPr/>
                    <a:lstStyle/>
                    <a:p>
                      <a:r>
                        <a:rPr lang="en-US" sz="1200" noProof="0"/>
                        <a:t>Specific heat Solid State</a:t>
                      </a:r>
                    </a:p>
                  </a:txBody>
                  <a:tcPr/>
                </a:tc>
                <a:tc>
                  <a:txBody>
                    <a:bodyPr/>
                    <a:lstStyle/>
                    <a:p>
                      <a:pPr algn="ctr"/>
                      <a:r>
                        <a:rPr lang="pt-PT" sz="1200" dirty="0"/>
                        <a:t>2185</a:t>
                      </a:r>
                      <a:endParaRPr lang="en-US" sz="1200" dirty="0"/>
                    </a:p>
                  </a:txBody>
                  <a:tcPr/>
                </a:tc>
                <a:tc>
                  <a:txBody>
                    <a:bodyPr/>
                    <a:lstStyle/>
                    <a:p>
                      <a:pPr algn="ctr"/>
                      <a:r>
                        <a:rPr lang="pt-PT" sz="1200"/>
                        <a:t>j/kg/</a:t>
                      </a:r>
                      <a:r>
                        <a:rPr lang="pt-PT" sz="1200" err="1"/>
                        <a:t>ºK</a:t>
                      </a:r>
                      <a:endParaRPr lang="en-US" sz="1200"/>
                    </a:p>
                  </a:txBody>
                  <a:tcPr/>
                </a:tc>
                <a:extLst>
                  <a:ext uri="{0D108BD9-81ED-4DB2-BD59-A6C34878D82A}">
                    <a16:rowId xmlns:a16="http://schemas.microsoft.com/office/drawing/2014/main" val="10003"/>
                  </a:ext>
                </a:extLst>
              </a:tr>
              <a:tr h="291239">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Specific heat Liquid State</a:t>
                      </a:r>
                    </a:p>
                  </a:txBody>
                  <a:tcPr/>
                </a:tc>
                <a:tc>
                  <a:txBody>
                    <a:bodyPr/>
                    <a:lstStyle/>
                    <a:p>
                      <a:pPr algn="ctr"/>
                      <a:r>
                        <a:rPr lang="pt-PT" sz="1200" dirty="0"/>
                        <a:t>2100</a:t>
                      </a:r>
                      <a:endParaRPr lang="en-US" sz="120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defRPr/>
                      </a:pPr>
                      <a:r>
                        <a:rPr lang="pt-PT" sz="1200"/>
                        <a:t>j/kg/</a:t>
                      </a:r>
                      <a:r>
                        <a:rPr lang="pt-PT" sz="1200" err="1"/>
                        <a:t>ºK</a:t>
                      </a:r>
                      <a:endParaRPr lang="en-US" sz="1200"/>
                    </a:p>
                  </a:txBody>
                  <a:tcPr/>
                </a:tc>
                <a:extLst>
                  <a:ext uri="{0D108BD9-81ED-4DB2-BD59-A6C34878D82A}">
                    <a16:rowId xmlns:a16="http://schemas.microsoft.com/office/drawing/2014/main" val="10004"/>
                  </a:ext>
                </a:extLst>
              </a:tr>
              <a:tr h="440012">
                <a:tc>
                  <a:txBody>
                    <a:bodyPr/>
                    <a:lstStyle/>
                    <a:p>
                      <a:r>
                        <a:rPr lang="en-US" sz="1200" noProof="0"/>
                        <a:t>Heat Flux Reflectivity </a:t>
                      </a:r>
                      <a:r>
                        <a:rPr lang="en-US" sz="1000" noProof="0"/>
                        <a:t>– Infrared and Near Infrared wave lengths</a:t>
                      </a:r>
                      <a:endParaRPr lang="en-US" sz="1200" noProof="0"/>
                    </a:p>
                  </a:txBody>
                  <a:tcPr/>
                </a:tc>
                <a:tc>
                  <a:txBody>
                    <a:bodyPr/>
                    <a:lstStyle/>
                    <a:p>
                      <a:pPr algn="ctr"/>
                      <a:r>
                        <a:rPr lang="pt-PT" sz="1200" noProof="0" dirty="0"/>
                        <a:t>97</a:t>
                      </a:r>
                      <a:endParaRPr lang="en-US" sz="1200" noProof="0" dirty="0"/>
                    </a:p>
                  </a:txBody>
                  <a:tcPr anchor="ctr"/>
                </a:tc>
                <a:tc>
                  <a:txBody>
                    <a:bodyPr/>
                    <a:lstStyle/>
                    <a:p>
                      <a:pPr algn="ctr"/>
                      <a:r>
                        <a:rPr lang="pt-PT" sz="1200"/>
                        <a:t>%</a:t>
                      </a:r>
                      <a:endParaRPr lang="en-US" sz="1200"/>
                    </a:p>
                  </a:txBody>
                  <a:tcPr anchor="ctr"/>
                </a:tc>
                <a:extLst>
                  <a:ext uri="{0D108BD9-81ED-4DB2-BD59-A6C34878D82A}">
                    <a16:rowId xmlns:a16="http://schemas.microsoft.com/office/drawing/2014/main" val="10005"/>
                  </a:ext>
                </a:extLst>
              </a:tr>
              <a:tr h="29236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Heat Flux Reflectivity </a:t>
                      </a:r>
                      <a:r>
                        <a:rPr lang="en-US" sz="1000" noProof="0"/>
                        <a:t>–</a:t>
                      </a:r>
                      <a:r>
                        <a:rPr lang="en-US" sz="1200" noProof="0"/>
                        <a:t> </a:t>
                      </a:r>
                      <a:r>
                        <a:rPr lang="en-US" sz="1000" noProof="0"/>
                        <a:t>Visible Wave lengths</a:t>
                      </a:r>
                      <a:endParaRPr lang="en-US" sz="1200" noProof="0"/>
                    </a:p>
                  </a:txBody>
                  <a:tcPr/>
                </a:tc>
                <a:tc>
                  <a:txBody>
                    <a:bodyPr/>
                    <a:lstStyle/>
                    <a:p>
                      <a:pPr algn="ctr"/>
                      <a:r>
                        <a:rPr lang="pt-PT" sz="1200" noProof="0"/>
                        <a:t>86</a:t>
                      </a:r>
                      <a:endParaRPr lang="en-US" sz="1200" noProof="0"/>
                    </a:p>
                  </a:txBody>
                  <a:tcPr/>
                </a:tc>
                <a:tc>
                  <a:txBody>
                    <a:bodyPr/>
                    <a:lstStyle/>
                    <a:p>
                      <a:pPr algn="ctr"/>
                      <a:r>
                        <a:rPr lang="pt-PT" sz="1200"/>
                        <a:t>%</a:t>
                      </a:r>
                      <a:endParaRPr lang="en-US" sz="1200"/>
                    </a:p>
                  </a:txBody>
                  <a:tcPr/>
                </a:tc>
                <a:extLst>
                  <a:ext uri="{0D108BD9-81ED-4DB2-BD59-A6C34878D82A}">
                    <a16:rowId xmlns:a16="http://schemas.microsoft.com/office/drawing/2014/main" val="10006"/>
                  </a:ext>
                </a:extLst>
              </a:tr>
              <a:tr h="292365">
                <a:tc>
                  <a:txBody>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sz="1200" noProof="0"/>
                        <a:t>Emissivity - E</a:t>
                      </a:r>
                    </a:p>
                  </a:txBody>
                  <a:tcPr/>
                </a:tc>
                <a:tc>
                  <a:txBody>
                    <a:bodyPr/>
                    <a:lstStyle/>
                    <a:p>
                      <a:pPr algn="ctr"/>
                      <a:r>
                        <a:rPr lang="pt-PT" sz="1200" noProof="0"/>
                        <a:t>0.03</a:t>
                      </a:r>
                      <a:endParaRPr lang="en-US" sz="1200" noProof="0"/>
                    </a:p>
                  </a:txBody>
                  <a:tcPr/>
                </a:tc>
                <a:tc>
                  <a:txBody>
                    <a:bodyPr/>
                    <a:lstStyle/>
                    <a:p>
                      <a:pPr algn="ctr"/>
                      <a:r>
                        <a:rPr lang="pt-PT" sz="1200"/>
                        <a:t>Index (0-1)</a:t>
                      </a:r>
                      <a:endParaRPr lang="en-US" sz="1200"/>
                    </a:p>
                  </a:txBody>
                  <a:tcPr/>
                </a:tc>
                <a:extLst>
                  <a:ext uri="{0D108BD9-81ED-4DB2-BD59-A6C34878D82A}">
                    <a16:rowId xmlns:a16="http://schemas.microsoft.com/office/drawing/2014/main" val="10007"/>
                  </a:ext>
                </a:extLst>
              </a:tr>
              <a:tr h="302654">
                <a:tc>
                  <a:txBody>
                    <a:bodyPr/>
                    <a:lstStyle/>
                    <a:p>
                      <a:r>
                        <a:rPr lang="pt-PT" sz="1200"/>
                        <a:t>Flame spread Index</a:t>
                      </a:r>
                      <a:endParaRPr lang="en-US" sz="1200"/>
                    </a:p>
                  </a:txBody>
                  <a:tcPr/>
                </a:tc>
                <a:tc>
                  <a:txBody>
                    <a:bodyPr/>
                    <a:lstStyle/>
                    <a:p>
                      <a:pPr algn="ctr"/>
                      <a:r>
                        <a:rPr lang="en-US" sz="1200" noProof="0"/>
                        <a:t>5 (25 max)</a:t>
                      </a:r>
                    </a:p>
                  </a:txBody>
                  <a:tcPr/>
                </a:tc>
                <a:tc>
                  <a:txBody>
                    <a:bodyPr/>
                    <a:lstStyle/>
                    <a:p>
                      <a:pPr algn="ctr"/>
                      <a:r>
                        <a:rPr lang="pt-PT" sz="1200"/>
                        <a:t>IN</a:t>
                      </a:r>
                      <a:endParaRPr lang="en-US" sz="1200"/>
                    </a:p>
                  </a:txBody>
                  <a:tcPr/>
                </a:tc>
                <a:extLst>
                  <a:ext uri="{0D108BD9-81ED-4DB2-BD59-A6C34878D82A}">
                    <a16:rowId xmlns:a16="http://schemas.microsoft.com/office/drawing/2014/main" val="10008"/>
                  </a:ext>
                </a:extLst>
              </a:tr>
              <a:tr h="309586">
                <a:tc>
                  <a:txBody>
                    <a:bodyPr/>
                    <a:lstStyle/>
                    <a:p>
                      <a:r>
                        <a:rPr lang="pt-PT" sz="1200"/>
                        <a:t>Smoke </a:t>
                      </a:r>
                      <a:r>
                        <a:rPr lang="en-US" sz="1200" noProof="0"/>
                        <a:t>developed</a:t>
                      </a:r>
                      <a:r>
                        <a:rPr lang="pt-PT" sz="1200"/>
                        <a:t> Index</a:t>
                      </a:r>
                      <a:endParaRPr lang="en-US" sz="1200"/>
                    </a:p>
                  </a:txBody>
                  <a:tcPr/>
                </a:tc>
                <a:tc>
                  <a:txBody>
                    <a:bodyPr/>
                    <a:lstStyle/>
                    <a:p>
                      <a:pPr algn="ctr"/>
                      <a:r>
                        <a:rPr lang="en-US" sz="1200" noProof="0" dirty="0"/>
                        <a:t>10( 450 max)</a:t>
                      </a:r>
                    </a:p>
                  </a:txBody>
                  <a:tcPr/>
                </a:tc>
                <a:tc>
                  <a:txBody>
                    <a:bodyPr/>
                    <a:lstStyle/>
                    <a:p>
                      <a:pPr algn="ctr"/>
                      <a:r>
                        <a:rPr lang="pt-PT" sz="1200" err="1"/>
                        <a:t>ppm</a:t>
                      </a:r>
                      <a:endParaRPr lang="en-US" sz="1200"/>
                    </a:p>
                  </a:txBody>
                  <a:tcPr/>
                </a:tc>
                <a:extLst>
                  <a:ext uri="{0D108BD9-81ED-4DB2-BD59-A6C34878D82A}">
                    <a16:rowId xmlns:a16="http://schemas.microsoft.com/office/drawing/2014/main" val="10009"/>
                  </a:ext>
                </a:extLst>
              </a:tr>
              <a:tr h="282865">
                <a:tc>
                  <a:txBody>
                    <a:bodyPr/>
                    <a:lstStyle/>
                    <a:p>
                      <a:r>
                        <a:rPr lang="en-US" sz="1200" noProof="0"/>
                        <a:t>Active PCMs</a:t>
                      </a:r>
                    </a:p>
                  </a:txBody>
                  <a:tcPr/>
                </a:tc>
                <a:tc>
                  <a:txBody>
                    <a:bodyPr/>
                    <a:lstStyle/>
                    <a:p>
                      <a:pPr algn="ctr"/>
                      <a:r>
                        <a:rPr lang="en-US" sz="1200" dirty="0"/>
                        <a:t>% by weight</a:t>
                      </a:r>
                    </a:p>
                  </a:txBody>
                  <a:tcPr/>
                </a:tc>
                <a:tc>
                  <a:txBody>
                    <a:bodyPr/>
                    <a:lstStyle/>
                    <a:p>
                      <a:pPr algn="ctr"/>
                      <a:r>
                        <a:rPr lang="en-US" sz="1200" dirty="0"/>
                        <a:t>90</a:t>
                      </a:r>
                    </a:p>
                  </a:txBody>
                  <a:tcPr/>
                </a:tc>
                <a:extLst>
                  <a:ext uri="{0D108BD9-81ED-4DB2-BD59-A6C34878D82A}">
                    <a16:rowId xmlns:a16="http://schemas.microsoft.com/office/drawing/2014/main" val="10010"/>
                  </a:ext>
                </a:extLst>
              </a:tr>
              <a:tr h="282865">
                <a:tc>
                  <a:txBody>
                    <a:bodyPr/>
                    <a:lstStyle/>
                    <a:p>
                      <a:r>
                        <a:rPr lang="en-US" sz="1200" noProof="0"/>
                        <a:t>Density</a:t>
                      </a:r>
                    </a:p>
                  </a:txBody>
                  <a:tcPr/>
                </a:tc>
                <a:tc>
                  <a:txBody>
                    <a:bodyPr/>
                    <a:lstStyle/>
                    <a:p>
                      <a:pPr algn="ctr"/>
                      <a:r>
                        <a:rPr lang="pt-PT" sz="1200" dirty="0"/>
                        <a:t>13.0</a:t>
                      </a:r>
                      <a:endParaRPr lang="en-US" sz="1200" dirty="0"/>
                    </a:p>
                  </a:txBody>
                  <a:tcPr/>
                </a:tc>
                <a:tc>
                  <a:txBody>
                    <a:bodyPr/>
                    <a:lstStyle/>
                    <a:p>
                      <a:pPr algn="ctr"/>
                      <a:r>
                        <a:rPr lang="en-US" sz="1200"/>
                        <a:t>#/gal</a:t>
                      </a:r>
                    </a:p>
                  </a:txBody>
                  <a:tcPr/>
                </a:tc>
                <a:extLst>
                  <a:ext uri="{0D108BD9-81ED-4DB2-BD59-A6C34878D82A}">
                    <a16:rowId xmlns:a16="http://schemas.microsoft.com/office/drawing/2014/main" val="10011"/>
                  </a:ext>
                </a:extLst>
              </a:tr>
              <a:tr h="301469">
                <a:tc>
                  <a:txBody>
                    <a:bodyPr/>
                    <a:lstStyle/>
                    <a:p>
                      <a:r>
                        <a:rPr lang="en-US" sz="1200" noProof="0"/>
                        <a:t>Melting temperature range</a:t>
                      </a:r>
                    </a:p>
                  </a:txBody>
                  <a:tcPr/>
                </a:tc>
                <a:tc>
                  <a:txBody>
                    <a:bodyPr/>
                    <a:lstStyle/>
                    <a:p>
                      <a:pPr algn="ctr"/>
                      <a:r>
                        <a:rPr lang="en-US" sz="1200" noProof="0"/>
                        <a:t>+/- 5</a:t>
                      </a:r>
                    </a:p>
                  </a:txBody>
                  <a:tcPr/>
                </a:tc>
                <a:tc>
                  <a:txBody>
                    <a:bodyPr/>
                    <a:lstStyle/>
                    <a:p>
                      <a:pPr algn="ctr"/>
                      <a:r>
                        <a:rPr lang="en-US" sz="1200" noProof="0" dirty="0"/>
                        <a:t>ºF </a:t>
                      </a:r>
                    </a:p>
                  </a:txBody>
                  <a:tcPr/>
                </a:tc>
                <a:extLst>
                  <a:ext uri="{0D108BD9-81ED-4DB2-BD59-A6C34878D82A}">
                    <a16:rowId xmlns:a16="http://schemas.microsoft.com/office/drawing/2014/main" val="10012"/>
                  </a:ext>
                </a:extLst>
              </a:tr>
              <a:tr h="314955">
                <a:tc>
                  <a:txBody>
                    <a:bodyPr/>
                    <a:lstStyle/>
                    <a:p>
                      <a:r>
                        <a:rPr lang="en-US" sz="1200" noProof="0"/>
                        <a:t>Freezing temperature range</a:t>
                      </a:r>
                    </a:p>
                  </a:txBody>
                  <a:tcPr/>
                </a:tc>
                <a:tc>
                  <a:txBody>
                    <a:bodyPr/>
                    <a:lstStyle/>
                    <a:p>
                      <a:pPr algn="ctr"/>
                      <a:r>
                        <a:rPr lang="en-US" sz="1200" noProof="0"/>
                        <a:t>+ / - 1</a:t>
                      </a:r>
                    </a:p>
                  </a:txBody>
                  <a:tcPr/>
                </a:tc>
                <a:tc>
                  <a:txBody>
                    <a:bodyPr/>
                    <a:lstStyle/>
                    <a:p>
                      <a:pPr algn="ctr"/>
                      <a:r>
                        <a:rPr lang="en-US" sz="1200" noProof="0"/>
                        <a:t>ºF </a:t>
                      </a:r>
                    </a:p>
                  </a:txBody>
                  <a:tcPr/>
                </a:tc>
                <a:extLst>
                  <a:ext uri="{0D108BD9-81ED-4DB2-BD59-A6C34878D82A}">
                    <a16:rowId xmlns:a16="http://schemas.microsoft.com/office/drawing/2014/main" val="10013"/>
                  </a:ext>
                </a:extLst>
              </a:tr>
              <a:tr h="294400">
                <a:tc>
                  <a:txBody>
                    <a:bodyPr/>
                    <a:lstStyle/>
                    <a:p>
                      <a:r>
                        <a:rPr lang="en-US" sz="1200" noProof="0"/>
                        <a:t>Cycling daily life expectancy</a:t>
                      </a:r>
                    </a:p>
                  </a:txBody>
                  <a:tcPr/>
                </a:tc>
                <a:tc>
                  <a:txBody>
                    <a:bodyPr/>
                    <a:lstStyle/>
                    <a:p>
                      <a:pPr algn="ctr"/>
                      <a:r>
                        <a:rPr lang="en-US" sz="1200" noProof="0"/>
                        <a:t>&gt;30</a:t>
                      </a:r>
                    </a:p>
                  </a:txBody>
                  <a:tcPr/>
                </a:tc>
                <a:tc>
                  <a:txBody>
                    <a:bodyPr/>
                    <a:lstStyle/>
                    <a:p>
                      <a:pPr algn="ctr"/>
                      <a:r>
                        <a:rPr lang="en-US" sz="1200" noProof="0"/>
                        <a:t>Years</a:t>
                      </a:r>
                    </a:p>
                  </a:txBody>
                  <a:tcPr/>
                </a:tc>
                <a:extLst>
                  <a:ext uri="{0D108BD9-81ED-4DB2-BD59-A6C34878D82A}">
                    <a16:rowId xmlns:a16="http://schemas.microsoft.com/office/drawing/2014/main" val="10014"/>
                  </a:ext>
                </a:extLst>
              </a:tr>
              <a:tr h="379725">
                <a:tc>
                  <a:txBody>
                    <a:bodyPr/>
                    <a:lstStyle/>
                    <a:p>
                      <a:r>
                        <a:rPr lang="en-US" sz="1200" noProof="0"/>
                        <a:t>Reaction to H</a:t>
                      </a:r>
                      <a:r>
                        <a:rPr lang="en-US" sz="1200" baseline="-25000" noProof="0"/>
                        <a:t>2</a:t>
                      </a:r>
                      <a:r>
                        <a:rPr lang="en-US" sz="1200" noProof="0"/>
                        <a:t>O</a:t>
                      </a:r>
                    </a:p>
                  </a:txBody>
                  <a:tcPr/>
                </a:tc>
                <a:tc>
                  <a:txBody>
                    <a:bodyPr/>
                    <a:lstStyle/>
                    <a:p>
                      <a:pPr algn="ctr"/>
                      <a:r>
                        <a:rPr lang="en-US" sz="1200" noProof="0" dirty="0"/>
                        <a:t>Hydrophobic</a:t>
                      </a:r>
                    </a:p>
                  </a:txBody>
                  <a:tcPr/>
                </a:tc>
                <a:tc>
                  <a:txBody>
                    <a:bodyPr/>
                    <a:lstStyle/>
                    <a:p>
                      <a:pPr algn="ctr"/>
                      <a:r>
                        <a:rPr lang="pt-PT" sz="1200" noProof="0" dirty="0"/>
                        <a:t>-</a:t>
                      </a:r>
                      <a:endParaRPr lang="en-US" sz="1200" noProof="0" dirty="0"/>
                    </a:p>
                  </a:txBody>
                  <a:tcPr/>
                </a:tc>
                <a:extLst>
                  <a:ext uri="{0D108BD9-81ED-4DB2-BD59-A6C34878D82A}">
                    <a16:rowId xmlns:a16="http://schemas.microsoft.com/office/drawing/2014/main" val="10015"/>
                  </a:ext>
                </a:extLst>
              </a:tr>
            </a:tbl>
          </a:graphicData>
        </a:graphic>
      </p:graphicFrame>
      <p:sp>
        <p:nvSpPr>
          <p:cNvPr id="2" name="Footer Placeholder 1"/>
          <p:cNvSpPr>
            <a:spLocks noGrp="1"/>
          </p:cNvSpPr>
          <p:nvPr>
            <p:ph type="ftr" sz="quarter" idx="11"/>
          </p:nvPr>
        </p:nvSpPr>
        <p:spPr>
          <a:xfrm>
            <a:off x="2587754" y="8475135"/>
            <a:ext cx="2314575" cy="486833"/>
          </a:xfrm>
        </p:spPr>
        <p:txBody>
          <a:bodyPr/>
          <a:lstStyle/>
          <a:p>
            <a:r>
              <a:rPr lang="en-GB" dirty="0"/>
              <a:t>)</a:t>
            </a:r>
            <a:endParaRPr lang="en-US" dirty="0"/>
          </a:p>
        </p:txBody>
      </p:sp>
      <p:pic>
        <p:nvPicPr>
          <p:cNvPr id="10" name="Picture 9"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56765" y="281679"/>
            <a:ext cx="1219200" cy="1219200"/>
          </a:xfrm>
          <a:prstGeom prst="rect">
            <a:avLst/>
          </a:prstGeom>
        </p:spPr>
      </p:pic>
      <p:sp>
        <p:nvSpPr>
          <p:cNvPr id="5" name="TextBox 4"/>
          <p:cNvSpPr txBox="1"/>
          <p:nvPr/>
        </p:nvSpPr>
        <p:spPr>
          <a:xfrm>
            <a:off x="357809" y="8057322"/>
            <a:ext cx="6118156" cy="1200329"/>
          </a:xfrm>
          <a:prstGeom prst="rect">
            <a:avLst/>
          </a:prstGeom>
          <a:noFill/>
        </p:spPr>
        <p:txBody>
          <a:bodyPr wrap="square" rtlCol="0">
            <a:spAutoFit/>
          </a:bodyPr>
          <a:lstStyle/>
          <a:p>
            <a:pPr algn="just"/>
            <a:r>
              <a:rPr lang="en-GB" sz="900" dirty="0"/>
              <a:t>The information in this publication is believed to be accurate and is given in good faith, but no representation or warranty as to its completeness or accuracy is made. Suggestions for uses or applications are only opinions. Users are responsible for determining the suitability of these products for their own particular purpose. No representation or warranty, expressed or implied, is made with respect to information or products including, without limitation, warranties of merchantability, fitness for a particular purpose, non-infringement of any third-party patent or other intellectual property rights including, without limit, copyright, trademark and designs.</a:t>
            </a:r>
            <a:endParaRPr lang="en-US" sz="900" dirty="0"/>
          </a:p>
          <a:p>
            <a:pPr algn="ctr"/>
            <a:r>
              <a:rPr lang="en-US" sz="900" dirty="0"/>
              <a:t>Syndego LLC reserves the right to make changes at any time without notice. </a:t>
            </a:r>
          </a:p>
          <a:p>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14A79-DBAF-4A75-87E0-C272DF4ECA57}" type="slidenum">
              <a:rPr lang="en-US" smtClean="0"/>
              <a:t>2</a:t>
            </a:fld>
            <a:endParaRPr lang="en-US" dirty="0"/>
          </a:p>
        </p:txBody>
      </p:sp>
      <p:graphicFrame>
        <p:nvGraphicFramePr>
          <p:cNvPr id="4" name="Table 3"/>
          <p:cNvGraphicFramePr>
            <a:graphicFrameLocks noGrp="1"/>
          </p:cNvGraphicFramePr>
          <p:nvPr/>
        </p:nvGraphicFramePr>
        <p:xfrm>
          <a:off x="657224" y="1823288"/>
          <a:ext cx="5543550" cy="1990845"/>
        </p:xfrm>
        <a:graphic>
          <a:graphicData uri="http://schemas.openxmlformats.org/drawingml/2006/table">
            <a:tbl>
              <a:tblPr firstRow="1" firstCol="1" bandRow="1" bandCol="1">
                <a:tableStyleId>{5C22544A-7EE6-4342-B048-85BDC9FD1C3A}</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dirty="0" err="1">
                          <a:effectLst/>
                          <a:latin typeface="Cambria" panose="02040503050406030204" pitchFamily="18" charset="0"/>
                          <a:ea typeface="Cambria" panose="02040503050406030204" pitchFamily="18" charset="0"/>
                          <a:cs typeface="Times New Roman" panose="02020603050405020304" pitchFamily="18" charset="0"/>
                        </a:rPr>
                        <a:t>Type</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a:effectLst/>
                          <a:latin typeface="Cambria" panose="02040503050406030204" pitchFamily="18" charset="0"/>
                          <a:ea typeface="Cambria" panose="02040503050406030204" pitchFamily="18" charset="0"/>
                          <a:cs typeface="Times New Roman" panose="02020603050405020304" pitchFamily="18" charset="0"/>
                        </a:rPr>
                        <a:t>16 </a:t>
                      </a:r>
                      <a:r>
                        <a:rPr lang="pt-PT" sz="1600" err="1">
                          <a:effectLst/>
                          <a:latin typeface="Cambria" panose="02040503050406030204" pitchFamily="18" charset="0"/>
                          <a:ea typeface="Cambria" panose="02040503050406030204" pitchFamily="18" charset="0"/>
                          <a:cs typeface="Times New Roman" panose="02020603050405020304" pitchFamily="18" charset="0"/>
                        </a:rPr>
                        <a:t>oz</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600">
                          <a:effectLst/>
                          <a:latin typeface="Cambria" panose="02040503050406030204" pitchFamily="18" charset="0"/>
                          <a:ea typeface="Cambria" panose="02040503050406030204" pitchFamily="18" charset="0"/>
                          <a:cs typeface="Times New Roman" panose="02020603050405020304" pitchFamily="18" charset="0"/>
                        </a:rPr>
                        <a:t>16 </a:t>
                      </a:r>
                      <a:r>
                        <a:rPr lang="pt-PT" sz="1600" err="1">
                          <a:effectLst/>
                          <a:latin typeface="Cambria" panose="02040503050406030204" pitchFamily="18" charset="0"/>
                          <a:ea typeface="Cambria" panose="02040503050406030204" pitchFamily="18" charset="0"/>
                          <a:cs typeface="Times New Roman" panose="02020603050405020304" pitchFamily="18" charset="0"/>
                        </a:rPr>
                        <a:t>oz</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Thickness</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Width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dirty="0">
                          <a:effectLst/>
                          <a:latin typeface="Cambria" panose="02040503050406030204" pitchFamily="18" charset="0"/>
                          <a:ea typeface="Cambria" panose="02040503050406030204" pitchFamily="18" charset="0"/>
                          <a:cs typeface="Times New Roman" panose="02020603050405020304" pitchFamily="18" charset="0"/>
                        </a:rPr>
                        <a:t>19.5</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Length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48</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Area weight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 per ft²</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dirty="0">
                          <a:effectLst/>
                          <a:latin typeface="Cambria" panose="02040503050406030204" pitchFamily="18" charset="0"/>
                          <a:ea typeface="Cambria" panose="02040503050406030204" pitchFamily="18" charset="0"/>
                          <a:cs typeface="Times New Roman" panose="02020603050405020304" pitchFamily="18" charset="0"/>
                        </a:rPr>
                        <a:t>1</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bl>
          </a:graphicData>
        </a:graphic>
      </p:graphicFrame>
      <p:graphicFrame>
        <p:nvGraphicFramePr>
          <p:cNvPr id="6" name="Table 5"/>
          <p:cNvGraphicFramePr>
            <a:graphicFrameLocks noGrp="1"/>
          </p:cNvGraphicFramePr>
          <p:nvPr/>
        </p:nvGraphicFramePr>
        <p:xfrm>
          <a:off x="657226" y="4260609"/>
          <a:ext cx="5543550" cy="1340616"/>
        </p:xfrm>
        <a:graphic>
          <a:graphicData uri="http://schemas.openxmlformats.org/drawingml/2006/table">
            <a:tbl>
              <a:tblPr firstCol="1" bandRow="1" bandCol="1">
                <a:tableStyleId>{93296810-A885-4BE3-A3E7-6D5BEEA58F35}</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46872">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PCM Loading</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 By Weight</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dirty="0">
                          <a:solidFill>
                            <a:schemeClr val="dk1"/>
                          </a:solidFill>
                          <a:effectLst/>
                          <a:latin typeface="+mn-lt"/>
                          <a:ea typeface="+mn-ea"/>
                          <a:cs typeface="+mn-cs"/>
                        </a:rPr>
                        <a:t>90% </a:t>
                      </a:r>
                    </a:p>
                  </a:txBody>
                  <a:tcPr marL="68580" marR="68580" marT="0" marB="0" anchor="ctr"/>
                </a:tc>
                <a:extLst>
                  <a:ext uri="{0D108BD9-81ED-4DB2-BD59-A6C34878D82A}">
                    <a16:rowId xmlns:a16="http://schemas.microsoft.com/office/drawing/2014/main" val="10000"/>
                  </a:ext>
                </a:extLst>
              </a:tr>
              <a:tr h="446872">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Peak MELT POINT</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Fº/Cº</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dirty="0">
                          <a:solidFill>
                            <a:schemeClr val="dk1"/>
                          </a:solidFill>
                          <a:effectLst/>
                          <a:latin typeface="+mn-lt"/>
                          <a:ea typeface="+mn-ea"/>
                          <a:cs typeface="+mn-cs"/>
                        </a:rPr>
                        <a:t> 73ºF       23ºC</a:t>
                      </a:r>
                    </a:p>
                  </a:txBody>
                  <a:tcPr marL="68580" marR="68580" marT="0" marB="0" anchor="ctr"/>
                </a:tc>
                <a:extLst>
                  <a:ext uri="{0D108BD9-81ED-4DB2-BD59-A6C34878D82A}">
                    <a16:rowId xmlns:a16="http://schemas.microsoft.com/office/drawing/2014/main" val="10001"/>
                  </a:ext>
                </a:extLst>
              </a:tr>
              <a:tr h="446872">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a:effectLst/>
                        </a:rPr>
                        <a:t>Latent Capacity</a:t>
                      </a:r>
                      <a:endParaRPr lang="en-US" sz="20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err="1">
                          <a:solidFill>
                            <a:schemeClr val="dk1"/>
                          </a:solidFill>
                          <a:effectLst/>
                          <a:latin typeface="+mn-lt"/>
                          <a:ea typeface="+mn-ea"/>
                          <a:cs typeface="+mn-cs"/>
                        </a:rPr>
                        <a:t>Kj</a:t>
                      </a:r>
                      <a:r>
                        <a:rPr lang="en-US" sz="1400" b="1" kern="1200">
                          <a:solidFill>
                            <a:schemeClr val="dk1"/>
                          </a:solidFill>
                          <a:effectLst/>
                          <a:latin typeface="+mn-lt"/>
                          <a:ea typeface="+mn-ea"/>
                          <a:cs typeface="+mn-cs"/>
                        </a:rPr>
                        <a:t>/kg</a:t>
                      </a: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latin typeface="+mn-lt"/>
                          <a:ea typeface="+mn-ea"/>
                          <a:cs typeface="+mn-cs"/>
                        </a:rPr>
                        <a:t>190</a:t>
                      </a:r>
                      <a:endParaRPr lang="en-US" sz="1400" b="1" kern="1200" dirty="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2"/>
                  </a:ext>
                </a:extLst>
              </a:tr>
            </a:tbl>
          </a:graphicData>
        </a:graphic>
      </p:graphicFrame>
      <p:sp>
        <p:nvSpPr>
          <p:cNvPr id="7" name="TextBox 6"/>
          <p:cNvSpPr txBox="1"/>
          <p:nvPr/>
        </p:nvSpPr>
        <p:spPr>
          <a:xfrm>
            <a:off x="647699" y="1224086"/>
            <a:ext cx="2210667" cy="369332"/>
          </a:xfrm>
          <a:prstGeom prst="rect">
            <a:avLst/>
          </a:prstGeom>
          <a:noFill/>
        </p:spPr>
        <p:txBody>
          <a:bodyPr wrap="square" rtlCol="0">
            <a:spAutoFit/>
          </a:bodyPr>
          <a:lstStyle/>
          <a:p>
            <a:pPr algn="ctr"/>
            <a:r>
              <a:rPr lang="en-US" b="1" dirty="0"/>
              <a:t>Physical Presentation</a:t>
            </a:r>
          </a:p>
        </p:txBody>
      </p:sp>
      <p:sp>
        <p:nvSpPr>
          <p:cNvPr id="8" name="TextBox 7"/>
          <p:cNvSpPr txBox="1"/>
          <p:nvPr/>
        </p:nvSpPr>
        <p:spPr>
          <a:xfrm>
            <a:off x="657225" y="3891277"/>
            <a:ext cx="5543549" cy="369332"/>
          </a:xfrm>
          <a:prstGeom prst="rect">
            <a:avLst/>
          </a:prstGeom>
          <a:noFill/>
        </p:spPr>
        <p:txBody>
          <a:bodyPr wrap="square" rtlCol="0">
            <a:spAutoFit/>
          </a:bodyPr>
          <a:lstStyle/>
          <a:p>
            <a:pPr algn="ctr"/>
            <a:r>
              <a:rPr lang="pt-PT" b="1"/>
              <a:t>T</a:t>
            </a:r>
            <a:r>
              <a:rPr lang="en-US" b="1" err="1"/>
              <a:t>hermal</a:t>
            </a:r>
            <a:r>
              <a:rPr lang="en-US" b="1"/>
              <a:t> Properties</a:t>
            </a:r>
          </a:p>
        </p:txBody>
      </p:sp>
      <p:sp>
        <p:nvSpPr>
          <p:cNvPr id="9" name="TextBox 8"/>
          <p:cNvSpPr txBox="1"/>
          <p:nvPr/>
        </p:nvSpPr>
        <p:spPr>
          <a:xfrm>
            <a:off x="1313295" y="713379"/>
            <a:ext cx="4211782" cy="461665"/>
          </a:xfrm>
          <a:prstGeom prst="rect">
            <a:avLst/>
          </a:prstGeom>
          <a:noFill/>
        </p:spPr>
        <p:txBody>
          <a:bodyPr wrap="square" rtlCol="0">
            <a:spAutoFit/>
          </a:bodyPr>
          <a:lstStyle/>
          <a:p>
            <a:pPr algn="ctr"/>
            <a:r>
              <a:rPr lang="pt-PT" b="1" dirty="0"/>
              <a:t> </a:t>
            </a:r>
            <a:r>
              <a:rPr lang="pt-PT" sz="2400" b="1" dirty="0">
                <a:latin typeface="Unnamed" pitchFamily="2" charset="77"/>
              </a:rPr>
              <a:t>EnigMAT 73</a:t>
            </a:r>
            <a:endParaRPr lang="en-US" sz="2400" b="1" dirty="0">
              <a:latin typeface="Unnamed" pitchFamily="2" charset="77"/>
            </a:endParaRPr>
          </a:p>
        </p:txBody>
      </p:sp>
      <p:graphicFrame>
        <p:nvGraphicFramePr>
          <p:cNvPr id="12" name="Table 11"/>
          <p:cNvGraphicFramePr>
            <a:graphicFrameLocks noGrp="1"/>
          </p:cNvGraphicFramePr>
          <p:nvPr/>
        </p:nvGraphicFramePr>
        <p:xfrm>
          <a:off x="657225" y="5970557"/>
          <a:ext cx="5543550" cy="2518024"/>
        </p:xfrm>
        <a:graphic>
          <a:graphicData uri="http://schemas.openxmlformats.org/drawingml/2006/table">
            <a:tbl>
              <a:tblPr firstCol="1" bandRow="1" bandCol="1">
                <a:tableStyleId>{21E4AEA4-8DFA-4A89-87EB-49C32662AFE0}</a:tableStyleId>
              </a:tblPr>
              <a:tblGrid>
                <a:gridCol w="1936225">
                  <a:extLst>
                    <a:ext uri="{9D8B030D-6E8A-4147-A177-3AD203B41FA5}">
                      <a16:colId xmlns:a16="http://schemas.microsoft.com/office/drawing/2014/main" val="20000"/>
                    </a:ext>
                  </a:extLst>
                </a:gridCol>
                <a:gridCol w="1739438">
                  <a:extLst>
                    <a:ext uri="{9D8B030D-6E8A-4147-A177-3AD203B41FA5}">
                      <a16:colId xmlns:a16="http://schemas.microsoft.com/office/drawing/2014/main" val="20001"/>
                    </a:ext>
                  </a:extLst>
                </a:gridCol>
                <a:gridCol w="1867887">
                  <a:extLst>
                    <a:ext uri="{9D8B030D-6E8A-4147-A177-3AD203B41FA5}">
                      <a16:colId xmlns:a16="http://schemas.microsoft.com/office/drawing/2014/main" val="20002"/>
                    </a:ext>
                  </a:extLst>
                </a:gridCol>
              </a:tblGrid>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CALIPER </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4.4 MIL</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D21203</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0"/>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YIELD</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65050 IN2/LB</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CALCULATED</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1"/>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PUNCTURE RESISTANCE</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20LBS</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MILSTD 3010</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2"/>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TENSILE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28LBS/IN</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D882</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3"/>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BREAKING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75LBS/IN (GRAB)</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MILSTD 3010</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4"/>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WATER VAPOR TRANS</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0.0005 G/100IN2 DAY</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F 1249</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5"/>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SEAL STRENGTH</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18LBS/IN </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ASTM F88</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6"/>
                  </a:ext>
                </a:extLst>
              </a:tr>
              <a:tr h="314753">
                <a:tc>
                  <a:txBody>
                    <a:bodyPr/>
                    <a:lstStyle/>
                    <a:p>
                      <a:pPr marL="173990" indent="-173990"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lt1"/>
                          </a:solidFill>
                          <a:effectLst/>
                        </a:rPr>
                        <a:t>SEALING</a:t>
                      </a:r>
                      <a:endParaRPr lang="en-US" sz="1400" b="1" kern="1200">
                        <a:solidFill>
                          <a:schemeClr val="lt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Manufacturers Spec</a:t>
                      </a:r>
                      <a:endParaRPr lang="en-US" sz="1400" b="1" kern="1200">
                        <a:solidFill>
                          <a:schemeClr val="dk1"/>
                        </a:solidFill>
                        <a:effectLst/>
                        <a:latin typeface="+mn-lt"/>
                        <a:ea typeface="+mn-ea"/>
                        <a:cs typeface="+mn-cs"/>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kern="1200">
                          <a:solidFill>
                            <a:schemeClr val="dk1"/>
                          </a:solidFill>
                          <a:effectLst/>
                        </a:rPr>
                        <a:t>360º F @ 40PSI 1.5 SEC</a:t>
                      </a:r>
                      <a:endParaRPr lang="en-US" sz="1400" b="1" kern="1200">
                        <a:solidFill>
                          <a:schemeClr val="dk1"/>
                        </a:solidFill>
                        <a:effectLst/>
                        <a:latin typeface="+mn-lt"/>
                        <a:ea typeface="+mn-ea"/>
                        <a:cs typeface="+mn-cs"/>
                      </a:endParaRPr>
                    </a:p>
                  </a:txBody>
                  <a:tcPr marL="68580" marR="68580" marT="0" marB="0" anchor="ctr"/>
                </a:tc>
                <a:extLst>
                  <a:ext uri="{0D108BD9-81ED-4DB2-BD59-A6C34878D82A}">
                    <a16:rowId xmlns:a16="http://schemas.microsoft.com/office/drawing/2014/main" val="10007"/>
                  </a:ext>
                </a:extLst>
              </a:tr>
            </a:tbl>
          </a:graphicData>
        </a:graphic>
      </p:graphicFrame>
      <p:sp>
        <p:nvSpPr>
          <p:cNvPr id="13" name="TextBox 12"/>
          <p:cNvSpPr txBox="1"/>
          <p:nvPr/>
        </p:nvSpPr>
        <p:spPr>
          <a:xfrm>
            <a:off x="647383" y="5592328"/>
            <a:ext cx="5543549" cy="369332"/>
          </a:xfrm>
          <a:prstGeom prst="rect">
            <a:avLst/>
          </a:prstGeom>
          <a:noFill/>
        </p:spPr>
        <p:txBody>
          <a:bodyPr wrap="square" rtlCol="0">
            <a:spAutoFit/>
          </a:bodyPr>
          <a:lstStyle/>
          <a:p>
            <a:pPr algn="ctr"/>
            <a:r>
              <a:rPr lang="pt-PT" b="1"/>
              <a:t>Package</a:t>
            </a:r>
            <a:r>
              <a:rPr lang="en-US" b="1"/>
              <a:t> Properties</a:t>
            </a:r>
          </a:p>
        </p:txBody>
      </p:sp>
      <p:pic>
        <p:nvPicPr>
          <p:cNvPr id="14" name="Picture 13"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03574" y="178497"/>
            <a:ext cx="1219200" cy="12192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14A79-DBAF-4A75-87E0-C272DF4ECA57}" type="slidenum">
              <a:rPr lang="en-US" smtClean="0"/>
              <a:t>3</a:t>
            </a:fld>
            <a:endParaRPr lang="en-US"/>
          </a:p>
        </p:txBody>
      </p:sp>
      <p:sp>
        <p:nvSpPr>
          <p:cNvPr id="4" name="TextBox 3"/>
          <p:cNvSpPr txBox="1"/>
          <p:nvPr/>
        </p:nvSpPr>
        <p:spPr>
          <a:xfrm>
            <a:off x="657223" y="1025164"/>
            <a:ext cx="5543552" cy="461665"/>
          </a:xfrm>
          <a:prstGeom prst="rect">
            <a:avLst/>
          </a:prstGeom>
          <a:noFill/>
        </p:spPr>
        <p:txBody>
          <a:bodyPr wrap="square" rtlCol="0">
            <a:spAutoFit/>
          </a:bodyPr>
          <a:lstStyle/>
          <a:p>
            <a:pPr algn="ctr"/>
            <a:r>
              <a:rPr lang="pt-PT" sz="2400" b="1" dirty="0">
                <a:latin typeface="Unnamed" pitchFamily="2" charset="77"/>
              </a:rPr>
              <a:t>EnigMAT 73</a:t>
            </a:r>
            <a:endParaRPr lang="en-US" sz="2400" b="1" dirty="0">
              <a:latin typeface="Unnamed" pitchFamily="2" charset="77"/>
            </a:endParaRPr>
          </a:p>
        </p:txBody>
      </p:sp>
      <p:graphicFrame>
        <p:nvGraphicFramePr>
          <p:cNvPr id="7" name="Table 6"/>
          <p:cNvGraphicFramePr>
            <a:graphicFrameLocks noGrp="1"/>
          </p:cNvGraphicFramePr>
          <p:nvPr/>
        </p:nvGraphicFramePr>
        <p:xfrm>
          <a:off x="743228" y="3231582"/>
          <a:ext cx="5543550" cy="2372806"/>
        </p:xfrm>
        <a:graphic>
          <a:graphicData uri="http://schemas.openxmlformats.org/drawingml/2006/table">
            <a:tbl>
              <a:tblPr firstRow="1" firstCol="1" bandRow="1" bandCol="1">
                <a:tableStyleId>{F5AB1C69-6EDB-4FF4-983F-18BD219EF322}</a:tableStyleId>
              </a:tblPr>
              <a:tblGrid>
                <a:gridCol w="1885950">
                  <a:extLst>
                    <a:ext uri="{9D8B030D-6E8A-4147-A177-3AD203B41FA5}">
                      <a16:colId xmlns:a16="http://schemas.microsoft.com/office/drawing/2014/main" val="20000"/>
                    </a:ext>
                  </a:extLst>
                </a:gridCol>
                <a:gridCol w="1771650">
                  <a:extLst>
                    <a:ext uri="{9D8B030D-6E8A-4147-A177-3AD203B41FA5}">
                      <a16:colId xmlns:a16="http://schemas.microsoft.com/office/drawing/2014/main" val="20001"/>
                    </a:ext>
                  </a:extLst>
                </a:gridCol>
                <a:gridCol w="1885950">
                  <a:extLst>
                    <a:ext uri="{9D8B030D-6E8A-4147-A177-3AD203B41FA5}">
                      <a16:colId xmlns:a16="http://schemas.microsoft.com/office/drawing/2014/main" val="20002"/>
                    </a:ext>
                  </a:extLst>
                </a:gridCol>
              </a:tblGrid>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Type</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16 oz</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noProof="0">
                          <a:effectLst/>
                        </a:rPr>
                        <a:t>16 oz</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0"/>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rPr>
                        <a:t>Pallet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inch</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latin typeface="Cambria" panose="02040503050406030204" pitchFamily="18" charset="0"/>
                          <a:ea typeface="Cambria" panose="02040503050406030204" pitchFamily="18" charset="0"/>
                          <a:cs typeface="Times New Roman" panose="02020603050405020304" pitchFamily="18" charset="0"/>
                        </a:rPr>
                        <a:t>42x48</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1"/>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noProof="0">
                          <a:effectLst/>
                        </a:rPr>
                        <a:t>Product /Pallet</a:t>
                      </a:r>
                      <a:endParaRPr lang="en-US" sz="1600" noProof="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kern="1200">
                          <a:solidFill>
                            <a:schemeClr val="dk1"/>
                          </a:solidFill>
                          <a:effectLst/>
                          <a:latin typeface="Cambria" panose="02040503050406030204" pitchFamily="18" charset="0"/>
                          <a:ea typeface="Cambria" panose="02040503050406030204" pitchFamily="18" charset="0"/>
                          <a:cs typeface="Times New Roman" panose="02020603050405020304" pitchFamily="18" charset="0"/>
                        </a:rPr>
                        <a:t>1950</a:t>
                      </a:r>
                      <a:endParaRPr lang="en-US" sz="1400" b="1" kern="1200">
                        <a:solidFill>
                          <a:schemeClr val="dk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2"/>
                  </a:ext>
                </a:extLst>
              </a:tr>
              <a:tr h="40222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rPr>
                        <a:t>Net Weight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a:effectLst/>
                        </a:rPr>
                        <a:t>1950</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3"/>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kern="1200">
                          <a:solidFill>
                            <a:schemeClr val="lt1"/>
                          </a:solidFill>
                          <a:effectLst/>
                        </a:rPr>
                        <a:t>20’ container</a:t>
                      </a:r>
                      <a:endParaRPr lang="en-US" sz="1400" b="1" kern="1200">
                        <a:solidFill>
                          <a:schemeClr val="lt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dirty="0">
                          <a:effectLst/>
                          <a:latin typeface="Cambria" panose="02040503050406030204" pitchFamily="18" charset="0"/>
                          <a:ea typeface="Cambria" panose="02040503050406030204" pitchFamily="18" charset="0"/>
                          <a:cs typeface="Times New Roman" panose="02020603050405020304" pitchFamily="18" charset="0"/>
                        </a:rPr>
                        <a:t>20,000</a:t>
                      </a:r>
                      <a:endParaRPr lang="en-US" sz="16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004"/>
                  </a:ext>
                </a:extLst>
              </a:tr>
              <a:tr h="381961">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pt-PT" sz="1400" b="1" kern="1200">
                          <a:solidFill>
                            <a:schemeClr val="lt1"/>
                          </a:solidFill>
                          <a:effectLst/>
                        </a:rPr>
                        <a:t>40’ container</a:t>
                      </a:r>
                      <a:endParaRPr lang="en-US" sz="1400" b="1" kern="1200">
                        <a:solidFill>
                          <a:schemeClr val="lt1"/>
                        </a:solidFill>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400" b="1">
                          <a:effectLst/>
                          <a:latin typeface="Cambria" panose="02040503050406030204" pitchFamily="18" charset="0"/>
                          <a:ea typeface="Cambria" panose="02040503050406030204" pitchFamily="18" charset="0"/>
                          <a:cs typeface="Times New Roman" panose="02020603050405020304" pitchFamily="18" charset="0"/>
                        </a:rPr>
                        <a:t>SQFT</a:t>
                      </a:r>
                      <a:endParaRPr lang="en-US" sz="160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0" marB="0" anchor="ctr"/>
                </a:tc>
                <a:tc>
                  <a:txBody>
                    <a:bodyPr/>
                    <a:lstStyle/>
                    <a:p>
                      <a:pPr algn="ctr">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600" dirty="0">
                          <a:effectLst/>
                          <a:latin typeface="Cambria" panose="02040503050406030204" pitchFamily="18" charset="0"/>
                          <a:ea typeface="Cambria" panose="02040503050406030204" pitchFamily="18" charset="0"/>
                          <a:cs typeface="Times New Roman" panose="02020603050405020304" pitchFamily="18" charset="0"/>
                        </a:rPr>
                        <a:t>40,000</a:t>
                      </a:r>
                    </a:p>
                  </a:txBody>
                  <a:tcPr marL="68580" marR="68580" marT="0" marB="0" anchor="ctr"/>
                </a:tc>
                <a:extLst>
                  <a:ext uri="{0D108BD9-81ED-4DB2-BD59-A6C34878D82A}">
                    <a16:rowId xmlns:a16="http://schemas.microsoft.com/office/drawing/2014/main" val="10005"/>
                  </a:ext>
                </a:extLst>
              </a:tr>
            </a:tbl>
          </a:graphicData>
        </a:graphic>
      </p:graphicFrame>
      <p:sp>
        <p:nvSpPr>
          <p:cNvPr id="8" name="TextBox 7"/>
          <p:cNvSpPr txBox="1"/>
          <p:nvPr/>
        </p:nvSpPr>
        <p:spPr>
          <a:xfrm>
            <a:off x="657226" y="2904262"/>
            <a:ext cx="5543549" cy="369332"/>
          </a:xfrm>
          <a:prstGeom prst="rect">
            <a:avLst/>
          </a:prstGeom>
          <a:noFill/>
        </p:spPr>
        <p:txBody>
          <a:bodyPr wrap="square" rtlCol="0">
            <a:spAutoFit/>
          </a:bodyPr>
          <a:lstStyle/>
          <a:p>
            <a:pPr algn="ctr"/>
            <a:r>
              <a:rPr lang="en-US" b="1"/>
              <a:t>Delivery</a:t>
            </a:r>
          </a:p>
        </p:txBody>
      </p:sp>
      <p:sp>
        <p:nvSpPr>
          <p:cNvPr id="9" name="TextBox 8"/>
          <p:cNvSpPr txBox="1"/>
          <p:nvPr/>
        </p:nvSpPr>
        <p:spPr>
          <a:xfrm>
            <a:off x="619706" y="5673538"/>
            <a:ext cx="5556391" cy="1215717"/>
          </a:xfrm>
          <a:prstGeom prst="rect">
            <a:avLst/>
          </a:prstGeom>
          <a:noFill/>
        </p:spPr>
        <p:txBody>
          <a:bodyPr wrap="square" rtlCol="0">
            <a:spAutoFit/>
          </a:bodyPr>
          <a:lstStyle/>
          <a:p>
            <a:pPr indent="457200" algn="ctr"/>
            <a:r>
              <a:rPr lang="en-US" b="1"/>
              <a:t>Waste Management and Disposal</a:t>
            </a:r>
          </a:p>
          <a:p>
            <a:pPr algn="just"/>
            <a:r>
              <a:rPr lang="en-US" sz="1100"/>
              <a:t>Follow local and national directives for waste management and disposal or regard the following recommendations as a guide:</a:t>
            </a:r>
          </a:p>
          <a:p>
            <a:pPr marL="179705" indent="-179705" algn="just">
              <a:buFont typeface="+mj-lt"/>
              <a:buAutoNum type="arabicPeriod"/>
            </a:pPr>
            <a:r>
              <a:rPr lang="en-US" sz="1100"/>
              <a:t>Deposit packaging materials in appropriate container on site for recycling or reuse.</a:t>
            </a:r>
          </a:p>
          <a:p>
            <a:pPr marL="179705" indent="-179705" algn="just">
              <a:buFont typeface="+mj-lt"/>
              <a:buAutoNum type="arabicPeriod"/>
            </a:pPr>
            <a:r>
              <a:rPr lang="en-US" sz="1100"/>
              <a:t>Avoid using landfill waste disposal procedures when recycling facilities are available.</a:t>
            </a:r>
          </a:p>
          <a:p>
            <a:pPr marL="179705" indent="-179705" algn="just">
              <a:buFont typeface="+mj-lt"/>
              <a:buAutoNum type="arabicPeriod"/>
            </a:pPr>
            <a:r>
              <a:rPr lang="en-US" sz="1100"/>
              <a:t>Keep discarded packaging away from children</a:t>
            </a:r>
          </a:p>
        </p:txBody>
      </p:sp>
      <p:sp>
        <p:nvSpPr>
          <p:cNvPr id="12" name="TextBox 11"/>
          <p:cNvSpPr txBox="1"/>
          <p:nvPr/>
        </p:nvSpPr>
        <p:spPr>
          <a:xfrm>
            <a:off x="619706" y="6958505"/>
            <a:ext cx="5581069" cy="2169825"/>
          </a:xfrm>
          <a:prstGeom prst="rect">
            <a:avLst/>
          </a:prstGeom>
          <a:noFill/>
        </p:spPr>
        <p:txBody>
          <a:bodyPr wrap="square" rtlCol="0">
            <a:spAutoFit/>
          </a:bodyPr>
          <a:lstStyle/>
          <a:p>
            <a:pPr algn="ctr"/>
            <a:r>
              <a:rPr lang="en-GB" b="1" dirty="0"/>
              <a:t>Non-warranty</a:t>
            </a:r>
          </a:p>
          <a:p>
            <a:pPr algn="just"/>
            <a:r>
              <a:rPr lang="en-GB" sz="1100" dirty="0"/>
              <a:t>The information in this publication is believed to be accurate and is given in good faith, but no representation or warranty as to its completeness or accuracy is made. Suggestions for uses or applications are only opinions. Users are responsible for determining the suitability of these products for their own particular purpose. No representation or warranty, expressed or implied, is made with respect to information or products including, without limitation, warranties of merchantability, fitness for a particular purpose, non-infringement of any third-party patent or other intellectual property rights including, without limit, copyright, trademark and designs.</a:t>
            </a:r>
            <a:endParaRPr lang="en-US" sz="1100" dirty="0"/>
          </a:p>
          <a:p>
            <a:pPr algn="ctr"/>
            <a:r>
              <a:rPr lang="en-US" sz="1100" dirty="0"/>
              <a:t>Syndego LLC reserves the right to make changes at any time without notice. </a:t>
            </a:r>
          </a:p>
          <a:p>
            <a:endParaRPr lang="en-US" dirty="0"/>
          </a:p>
        </p:txBody>
      </p:sp>
      <p:sp>
        <p:nvSpPr>
          <p:cNvPr id="10" name="TextBox 9"/>
          <p:cNvSpPr txBox="1"/>
          <p:nvPr/>
        </p:nvSpPr>
        <p:spPr>
          <a:xfrm>
            <a:off x="571222" y="1655686"/>
            <a:ext cx="5715556" cy="1384995"/>
          </a:xfrm>
          <a:prstGeom prst="rect">
            <a:avLst/>
          </a:prstGeom>
          <a:noFill/>
        </p:spPr>
        <p:txBody>
          <a:bodyPr wrap="square" rtlCol="0">
            <a:spAutoFit/>
          </a:bodyPr>
          <a:lstStyle/>
          <a:p>
            <a:pPr algn="just"/>
            <a:r>
              <a:rPr lang="en-US" sz="1200" b="1" dirty="0">
                <a:latin typeface="Unnamed" pitchFamily="2" charset="77"/>
              </a:rPr>
              <a:t>EnigMAT 73</a:t>
            </a:r>
            <a:r>
              <a:rPr lang="en-US" sz="1200" b="1" i="1" dirty="0"/>
              <a:t> is composite solution for general applications which require a high level of insulation and heat storage performance. Each specific application of</a:t>
            </a:r>
            <a:r>
              <a:rPr lang="en-US" sz="1200" b="1" i="1" dirty="0">
                <a:latin typeface="Unnamed" pitchFamily="2" charset="77"/>
              </a:rPr>
              <a:t> </a:t>
            </a:r>
            <a:r>
              <a:rPr lang="en-US" sz="1200" b="1" dirty="0">
                <a:latin typeface="Unnamed" pitchFamily="2" charset="77"/>
              </a:rPr>
              <a:t>EnigMAT 73</a:t>
            </a:r>
            <a:r>
              <a:rPr lang="en-US" sz="1200" b="1" dirty="0"/>
              <a:t> </a:t>
            </a:r>
            <a:r>
              <a:rPr lang="en-US" sz="1200" b="1" i="1" dirty="0"/>
              <a:t>should require technical analysis of the situation and how the solution will impact the overall desired performance. </a:t>
            </a:r>
            <a:r>
              <a:rPr lang="en-US" sz="1200" b="1" dirty="0">
                <a:latin typeface="Unnamed" pitchFamily="2" charset="77"/>
              </a:rPr>
              <a:t>EnigMAT 73</a:t>
            </a:r>
            <a:r>
              <a:rPr lang="en-US" sz="1200" b="1" i="1" dirty="0"/>
              <a:t> is designed </a:t>
            </a:r>
            <a:r>
              <a:rPr lang="en-US" sz="1200" b="1" i="1" u="sng" dirty="0"/>
              <a:t>to interfere </a:t>
            </a:r>
            <a:r>
              <a:rPr lang="en-US" sz="1200" b="1" i="1" dirty="0"/>
              <a:t>with incoming heat fluxes and </a:t>
            </a:r>
            <a:r>
              <a:rPr lang="en-US" sz="1200" b="1" i="1" u="sng" dirty="0"/>
              <a:t>to</a:t>
            </a:r>
            <a:r>
              <a:rPr lang="en-US" sz="1200" b="1" i="1" dirty="0"/>
              <a:t> </a:t>
            </a:r>
            <a:r>
              <a:rPr lang="en-US" sz="1200" b="1" i="1" u="sng" dirty="0"/>
              <a:t>downgrade</a:t>
            </a:r>
            <a:r>
              <a:rPr lang="en-US" sz="1200" b="1" i="1" dirty="0"/>
              <a:t> the remaining temperature differential. The leveling of the downgraded temperature is obtained by absorbing and releasing heat above or below its graded temperature.</a:t>
            </a:r>
          </a:p>
        </p:txBody>
      </p:sp>
      <p:pic>
        <p:nvPicPr>
          <p:cNvPr id="14" name="Picture 13" descr="A blue and orange logo&#10;&#10;Description automatically generated"/>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67313" y="281647"/>
            <a:ext cx="1219200" cy="12192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715</Words>
  <Application>Microsoft Office PowerPoint</Application>
  <PresentationFormat>Letter Paper (8.5x11 in)</PresentationFormat>
  <Paragraphs>136</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Cambria</vt:lpstr>
      <vt:lpstr>Unnamed</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Vasco</dc:creator>
  <cp:lastModifiedBy>Todd Moyer</cp:lastModifiedBy>
  <cp:revision>54</cp:revision>
  <dcterms:created xsi:type="dcterms:W3CDTF">2024-10-26T19:53:11Z</dcterms:created>
  <dcterms:modified xsi:type="dcterms:W3CDTF">2025-09-10T18:43:17Z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1033-5.7.3.8096</vt:lpwstr>
  </property>
</Properties>
</file>